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1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6" r:id="rId4"/>
    <p:sldId id="257" r:id="rId5"/>
    <p:sldId id="263" r:id="rId6"/>
    <p:sldId id="258" r:id="rId7"/>
    <p:sldId id="259" r:id="rId8"/>
    <p:sldId id="264" r:id="rId9"/>
    <p:sldId id="276" r:id="rId10"/>
    <p:sldId id="269" r:id="rId11"/>
    <p:sldId id="277" r:id="rId12"/>
    <p:sldId id="275" r:id="rId13"/>
    <p:sldId id="271" r:id="rId14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nemijn van der Vaart" initials="AvdV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FCAD6-8765-4E09-BC8F-7C52362534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508B10-B09A-41DA-B464-F672F3B93C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B5E16-F87F-41B2-B6BC-26B759585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22761-F34E-46DE-AF4A-AE9002BA52B2}" type="datetimeFigureOut">
              <a:rPr lang="x-none" smtClean="0"/>
              <a:t>02/07/2018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88A6A-A43C-4453-A537-1C4BF8FC0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C10EC8-4146-4603-985F-73401C882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446B4-894B-4DB4-BA41-042E06487CC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27022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B396B-A0B7-4329-A578-23A9A78AA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695F4D-9C98-49BE-8B28-C370B97A38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A96A2-690C-4173-A07A-9756D6EB0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22761-F34E-46DE-AF4A-AE9002BA52B2}" type="datetimeFigureOut">
              <a:rPr lang="x-none" smtClean="0"/>
              <a:t>02/07/2018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AC9A4-AA57-414D-8FD1-0B72D3F0E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9EA5B-9A6F-4820-9BDE-02F346A8B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446B4-894B-4DB4-BA41-042E06487CC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60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D921DA-D0ED-4186-9707-2F7AC9BD0B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EBC87B-4C54-479E-ACF0-D0CDECDA6A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731DC-A60F-4B36-988D-A4A0CC9B0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22761-F34E-46DE-AF4A-AE9002BA52B2}" type="datetimeFigureOut">
              <a:rPr lang="x-none" smtClean="0"/>
              <a:t>02/07/2018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59B36-2651-4311-B183-72C21BBE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7A9D4-6A64-4848-B7DD-1AF772CD2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446B4-894B-4DB4-BA41-042E06487CC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72122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BA9EB-746E-40C6-A433-2BEABF65D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C4EDA-9491-460B-AB83-3B2840F31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36771-FA74-4B32-ACFF-1977F3405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22761-F34E-46DE-AF4A-AE9002BA52B2}" type="datetimeFigureOut">
              <a:rPr lang="x-none" smtClean="0"/>
              <a:t>02/07/2018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48A9E5-107C-4A6C-93CD-7FFB29ED0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58BC6-45F3-4EFC-9F05-64E667335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446B4-894B-4DB4-BA41-042E06487CC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89722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10FA8-75E1-4136-AFC8-763CE3F72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341247-FE82-4923-8BCD-A52464B0D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4CC99-F8C2-4323-8BD3-E76B8F216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22761-F34E-46DE-AF4A-AE9002BA52B2}" type="datetimeFigureOut">
              <a:rPr lang="x-none" smtClean="0"/>
              <a:t>02/07/2018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3FF94-0C07-44CE-9F94-0ABECD4D0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099CC-3E98-4147-8096-A193331C4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446B4-894B-4DB4-BA41-042E06487CC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290821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7DE52-3968-434F-96A7-5EFD7302C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DC2C8-91F3-4670-B5C9-BA4511CB4D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02083D-3067-4AF4-9C85-56CE562C1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75CA9E-72B5-4252-A413-B70B6B82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22761-F34E-46DE-AF4A-AE9002BA52B2}" type="datetimeFigureOut">
              <a:rPr lang="x-none" smtClean="0"/>
              <a:t>02/07/2018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CA3C42-582A-4EDA-89FB-5DE06556C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4F16AA-6E64-400A-AE57-E2C567CB8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446B4-894B-4DB4-BA41-042E06487CC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28743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E7DD0-7627-4985-9EC9-484AB1044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C0D626-120D-4AF4-9FD7-08D4C56CB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966B27-A7CF-475E-B280-24732E294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E0B520-66A0-4ECE-8C38-F298361587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AE1DD7-7974-4277-ABA7-2D6952C36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67E16E-E750-45ED-809D-DF147C317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22761-F34E-46DE-AF4A-AE9002BA52B2}" type="datetimeFigureOut">
              <a:rPr lang="x-none" smtClean="0"/>
              <a:t>02/07/2018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E6C527-9C17-415D-B19D-ABCF7D33D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5E3A7D-E47F-4FE7-93E2-D56E68323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446B4-894B-4DB4-BA41-042E06487CC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87553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57309-8695-47BD-9A21-026E1A2FD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E61546-78DE-4D89-96E8-D154331C5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22761-F34E-46DE-AF4A-AE9002BA52B2}" type="datetimeFigureOut">
              <a:rPr lang="x-none" smtClean="0"/>
              <a:t>02/07/2018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42F107-41C8-4361-B581-42670AC3C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FA2A53-DF4B-4861-8A48-DC517B7D7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446B4-894B-4DB4-BA41-042E06487CC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0188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AF0148-4E10-4B4E-8CE0-42223EB13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22761-F34E-46DE-AF4A-AE9002BA52B2}" type="datetimeFigureOut">
              <a:rPr lang="x-none" smtClean="0"/>
              <a:t>02/07/2018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4C67BF-96F8-4B91-88B7-8D5AB46B0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23327-3552-4EDA-87D8-D79A94FA0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446B4-894B-4DB4-BA41-042E06487CC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00258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8AE3F-CCC1-469C-AF07-122013DF3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A023D-695A-4AB2-A6D6-055BF4474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72EF69-6563-422F-9613-4101025381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7DA2E-67EA-4BCB-980E-D1EE66666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22761-F34E-46DE-AF4A-AE9002BA52B2}" type="datetimeFigureOut">
              <a:rPr lang="x-none" smtClean="0"/>
              <a:t>02/07/2018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145762-25A6-4FB3-BF83-32A751683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FCCDA0-58AA-41C7-BB51-19C3F6D39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446B4-894B-4DB4-BA41-042E06487CC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44230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4BFF9-227D-4615-85B7-DA150D51B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F98373-CECC-4E1E-AEEA-5F477E025C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829AE-993E-4B02-A638-EE47321474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652712-5BFF-4CCA-9839-F1A735005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22761-F34E-46DE-AF4A-AE9002BA52B2}" type="datetimeFigureOut">
              <a:rPr lang="x-none" smtClean="0"/>
              <a:t>02/07/2018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E60FA-DCEA-457D-A5A9-2E585223B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0987EE-4105-4013-B790-B552C488A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446B4-894B-4DB4-BA41-042E06487CC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78084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AE02D8-EF30-4FB0-9B09-6D6162D51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EB72-CF9E-4C54-A8A7-110720398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07B10-6F58-40D4-AD0D-EFA4143C62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122761-F34E-46DE-AF4A-AE9002BA52B2}" type="datetimeFigureOut">
              <a:rPr lang="x-none" smtClean="0"/>
              <a:t>02/07/2018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72A85-E66A-476C-A4A9-8BF9C15480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F0369-96F1-4514-8460-0143FEFF2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2446B4-894B-4DB4-BA41-042E06487CC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52215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nl/url?sa=i&amp;rct=j&amp;q=&amp;esrc=s&amp;source=images&amp;cd=&amp;cad=rja&amp;uact=8&amp;ved=2ahUKEwiD5_zV3-TbAhUPJlAKHWEdDoIQjRx6BAgBEAU&amp;url=https://www.detelefoongids.nl/deuveren-traffic-bv-van/19921353/5-1/&amp;psig=AOvVaw3ZNHupirBie0BRWqfcv4vy&amp;ust=1529670179141761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21A04F24-6037-4CCE-91C4-24B0609BF4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29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4EB442E-41FC-4A9C-91A4-C8ECE7ADF8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4032703" cy="1834056"/>
          </a:xfrm>
        </p:spPr>
        <p:txBody>
          <a:bodyPr>
            <a:normAutofit/>
          </a:bodyPr>
          <a:lstStyle/>
          <a:p>
            <a:r>
              <a:rPr lang="en-US" sz="4000" dirty="0" err="1"/>
              <a:t>Eigenwize</a:t>
            </a:r>
            <a:r>
              <a:rPr lang="en-US" sz="4000" dirty="0"/>
              <a:t> </a:t>
            </a:r>
            <a:r>
              <a:rPr lang="en-US" sz="4000" dirty="0" err="1"/>
              <a:t>Parkeargaraazjes</a:t>
            </a:r>
            <a:endParaRPr lang="x-none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6637D3-98AE-42B0-B8C5-3C3C519FCE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endParaRPr lang="x-none" sz="2000" dirty="0"/>
          </a:p>
        </p:txBody>
      </p:sp>
    </p:spTree>
    <p:extLst>
      <p:ext uri="{BB962C8B-B14F-4D97-AF65-F5344CB8AC3E}">
        <p14:creationId xmlns:p14="http://schemas.microsoft.com/office/powerpoint/2010/main" val="2755511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3AC8CA-2E8A-4DAA-9EE8-4B722ACF4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Storyline deel 2 (vooruitkijken)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0FD8E5B-F3C6-420C-B334-168E8FFE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830" y="1272180"/>
            <a:ext cx="10515600" cy="4351338"/>
          </a:xfrm>
        </p:spPr>
        <p:txBody>
          <a:bodyPr/>
          <a:lstStyle/>
          <a:p>
            <a:pPr lvl="1"/>
            <a:r>
              <a:rPr lang="nl-NL" b="1" dirty="0"/>
              <a:t>Pratende parkeergarages</a:t>
            </a:r>
          </a:p>
          <a:p>
            <a:pPr lvl="1"/>
            <a:endParaRPr lang="nl-NL" dirty="0"/>
          </a:p>
          <a:p>
            <a:pPr marL="457200" lvl="1" indent="0">
              <a:buNone/>
            </a:pP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577EAB8-5F9A-44F2-8F9B-8D4AADC49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" y="5739716"/>
            <a:ext cx="12189340" cy="33330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938946-8B47-48EB-8E22-F0A9D3C32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182" y="1934360"/>
            <a:ext cx="1039794" cy="10397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001984-41C9-4516-A82A-BAF4F4184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07838"/>
            <a:ext cx="763569" cy="7635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567318-9B3D-4532-AFE9-1C71357F2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870" y="3789623"/>
            <a:ext cx="628650" cy="628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B162E8-C9E0-4893-B8D4-33E52EEAC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660" y="4479693"/>
            <a:ext cx="642097" cy="6420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2E4EFC-086D-4EEE-B339-B6225D408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0" y="2541933"/>
            <a:ext cx="790769" cy="79076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EE6F371-6534-42B1-962F-B38ADF429D91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2755976" y="2454257"/>
            <a:ext cx="558724" cy="483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B174EEC-CBF1-42B1-BFCF-4F0858CEA000}"/>
              </a:ext>
            </a:extLst>
          </p:cNvPr>
          <p:cNvCxnSpPr>
            <a:cxnSpLocks/>
            <a:stCxn id="7" idx="3"/>
            <a:endCxn id="9" idx="2"/>
          </p:cNvCxnSpPr>
          <p:nvPr/>
        </p:nvCxnSpPr>
        <p:spPr>
          <a:xfrm flipV="1">
            <a:off x="3437520" y="3332702"/>
            <a:ext cx="272565" cy="771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4C7318-3089-41F8-AABB-EEA89669BD17}"/>
              </a:ext>
            </a:extLst>
          </p:cNvPr>
          <p:cNvCxnSpPr>
            <a:cxnSpLocks/>
            <a:stCxn id="8" idx="3"/>
            <a:endCxn id="7" idx="2"/>
          </p:cNvCxnSpPr>
          <p:nvPr/>
        </p:nvCxnSpPr>
        <p:spPr>
          <a:xfrm flipV="1">
            <a:off x="2388757" y="4418273"/>
            <a:ext cx="734438" cy="3824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B04099F-0DC9-4240-87DD-840AF6E17CC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1601769" y="3789623"/>
            <a:ext cx="1207101" cy="314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FA203F-9183-4DD7-9278-5B54F1AD27FE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1219985" y="4171407"/>
            <a:ext cx="526675" cy="629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4BB19D-6FAB-4213-8C3E-EDFA7B66168D}"/>
              </a:ext>
            </a:extLst>
          </p:cNvPr>
          <p:cNvCxnSpPr>
            <a:cxnSpLocks/>
            <a:stCxn id="6" idx="0"/>
            <a:endCxn id="5" idx="1"/>
          </p:cNvCxnSpPr>
          <p:nvPr/>
        </p:nvCxnSpPr>
        <p:spPr>
          <a:xfrm flipV="1">
            <a:off x="1219985" y="2454257"/>
            <a:ext cx="496197" cy="9535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4DA2279-8228-4B09-B629-1AD3C2ED8114}"/>
              </a:ext>
            </a:extLst>
          </p:cNvPr>
          <p:cNvSpPr txBox="1"/>
          <p:nvPr/>
        </p:nvSpPr>
        <p:spPr>
          <a:xfrm>
            <a:off x="3064107" y="1858276"/>
            <a:ext cx="3113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Praten</a:t>
            </a:r>
            <a:r>
              <a:rPr lang="en-US" dirty="0"/>
              <a:t>  (</a:t>
            </a:r>
            <a:r>
              <a:rPr lang="en-US" dirty="0" err="1"/>
              <a:t>overleggen</a:t>
            </a:r>
            <a:r>
              <a:rPr lang="en-US" dirty="0"/>
              <a:t>!) </a:t>
            </a:r>
            <a:r>
              <a:rPr lang="en-US" dirty="0" err="1"/>
              <a:t>onderling</a:t>
            </a:r>
            <a:endParaRPr lang="en-NL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43AE82-5A5A-4F7A-9CAC-87263E331CAF}"/>
              </a:ext>
            </a:extLst>
          </p:cNvPr>
          <p:cNvSpPr txBox="1"/>
          <p:nvPr/>
        </p:nvSpPr>
        <p:spPr>
          <a:xfrm>
            <a:off x="6281633" y="1858276"/>
            <a:ext cx="217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Praten</a:t>
            </a:r>
            <a:r>
              <a:rPr lang="en-US" dirty="0"/>
              <a:t> met </a:t>
            </a:r>
            <a:r>
              <a:rPr lang="en-US" dirty="0" err="1"/>
              <a:t>gebruiker</a:t>
            </a:r>
            <a:endParaRPr lang="en-NL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D1A9B99-C038-422C-A46E-73906D243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99109" y="2395196"/>
            <a:ext cx="5219890" cy="3053063"/>
          </a:xfrm>
          <a:prstGeom prst="rect">
            <a:avLst/>
          </a:prstGeom>
          <a:effectLst>
            <a:glow rad="177800"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138384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3AC8CA-2E8A-4DAA-9EE8-4B722ACF4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Waarom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0FD8E5B-F3C6-420C-B334-168E8FFEC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nl-NL" b="1" dirty="0"/>
              <a:t>Waarom pratende parkeergarages</a:t>
            </a:r>
          </a:p>
          <a:p>
            <a:pPr lvl="1"/>
            <a:endParaRPr lang="nl-NL" dirty="0"/>
          </a:p>
          <a:p>
            <a:pPr lvl="1"/>
            <a:r>
              <a:rPr lang="nl-NL" dirty="0"/>
              <a:t>Slimme routes</a:t>
            </a:r>
          </a:p>
          <a:p>
            <a:pPr lvl="1"/>
            <a:r>
              <a:rPr lang="nl-NL" dirty="0"/>
              <a:t>Lagere parkeertarieven als prikkel</a:t>
            </a:r>
          </a:p>
          <a:p>
            <a:pPr lvl="1"/>
            <a:r>
              <a:rPr lang="nl-NL" dirty="0"/>
              <a:t>Promoten economisch te ontwikkelen gebied</a:t>
            </a:r>
          </a:p>
          <a:p>
            <a:pPr lvl="1"/>
            <a:r>
              <a:rPr lang="nl-NL" dirty="0"/>
              <a:t>Parkeerbegeleiding evenementen</a:t>
            </a:r>
          </a:p>
          <a:p>
            <a:pPr lvl="1"/>
            <a:r>
              <a:rPr lang="nl-NL" dirty="0"/>
              <a:t>Parkeerbegeleiding bij crises</a:t>
            </a:r>
          </a:p>
          <a:p>
            <a:pPr lvl="1"/>
            <a:r>
              <a:rPr lang="nl-NL" dirty="0"/>
              <a:t>CO2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577EAB8-5F9A-44F2-8F9B-8D4AADC49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" y="5739716"/>
            <a:ext cx="12189340" cy="3333023"/>
          </a:xfrm>
          <a:prstGeom prst="rect">
            <a:avLst/>
          </a:prstGeom>
        </p:spPr>
      </p:pic>
      <p:pic>
        <p:nvPicPr>
          <p:cNvPr id="5" name="Picture 2" descr="Image result for matrixbord parkeren">
            <a:hlinkClick r:id="rId3"/>
            <a:extLst>
              <a:ext uri="{FF2B5EF4-FFF2-40B4-BE49-F238E27FC236}">
                <a16:creationId xmlns:a16="http://schemas.microsoft.com/office/drawing/2014/main" id="{7864AB4F-8437-49E6-BFF1-F2C075C0B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404" y="3185738"/>
            <a:ext cx="2871496" cy="215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822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CF48-5A4F-4C9E-AB82-78003339B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D7728-C132-4F35-96DF-C70A801BA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FF5FDC-21A7-456B-BF60-110CCFAD6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1162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E8F212-AEBA-41AE-AEFC-F883556C7421}"/>
              </a:ext>
            </a:extLst>
          </p:cNvPr>
          <p:cNvSpPr txBox="1"/>
          <p:nvPr/>
        </p:nvSpPr>
        <p:spPr>
          <a:xfrm>
            <a:off x="433344" y="297929"/>
            <a:ext cx="26019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DEMO</a:t>
            </a:r>
            <a:endParaRPr lang="en-NL" sz="7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374251-B4B0-4132-9C5A-8321697AE4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182" y="1934360"/>
            <a:ext cx="1039794" cy="1039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5AF6EB-7436-431C-8B64-F0734834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07838"/>
            <a:ext cx="763569" cy="7635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CC547D-BEA6-4DFB-853A-C68D65E5F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870" y="3789623"/>
            <a:ext cx="628650" cy="628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483263-16E1-447F-AC60-5618DA8C6F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660" y="4479693"/>
            <a:ext cx="642097" cy="6420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679261-62EC-477A-87A5-218CF7811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0" y="2541933"/>
            <a:ext cx="790769" cy="79076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17447B-274C-4B19-A2CC-F5FBAE056312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2755976" y="2454257"/>
            <a:ext cx="558724" cy="483061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429464-D3BA-484A-8D06-FEA03D06FF27}"/>
              </a:ext>
            </a:extLst>
          </p:cNvPr>
          <p:cNvCxnSpPr>
            <a:cxnSpLocks/>
            <a:stCxn id="8" idx="3"/>
            <a:endCxn id="10" idx="2"/>
          </p:cNvCxnSpPr>
          <p:nvPr/>
        </p:nvCxnSpPr>
        <p:spPr>
          <a:xfrm flipV="1">
            <a:off x="3437520" y="3332702"/>
            <a:ext cx="272565" cy="771246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BAD615-C122-478A-A333-400EBFD97A19}"/>
              </a:ext>
            </a:extLst>
          </p:cNvPr>
          <p:cNvCxnSpPr>
            <a:cxnSpLocks/>
            <a:stCxn id="9" idx="3"/>
            <a:endCxn id="8" idx="2"/>
          </p:cNvCxnSpPr>
          <p:nvPr/>
        </p:nvCxnSpPr>
        <p:spPr>
          <a:xfrm flipV="1">
            <a:off x="2388757" y="4418273"/>
            <a:ext cx="734438" cy="3824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D974D6-566D-488D-8DFB-67AB2AC5E4A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601769" y="3789623"/>
            <a:ext cx="1207101" cy="314325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25FEFE2-5487-4ECB-A5B6-3F5CB203DC64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>
            <a:off x="1219985" y="4171407"/>
            <a:ext cx="526675" cy="629335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F9CE3D2-D3A1-4E08-9600-6BB43E872A79}"/>
              </a:ext>
            </a:extLst>
          </p:cNvPr>
          <p:cNvCxnSpPr>
            <a:cxnSpLocks/>
            <a:stCxn id="7" idx="0"/>
            <a:endCxn id="6" idx="1"/>
          </p:cNvCxnSpPr>
          <p:nvPr/>
        </p:nvCxnSpPr>
        <p:spPr>
          <a:xfrm flipV="1">
            <a:off x="1219985" y="2454257"/>
            <a:ext cx="496197" cy="953581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677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4347B-E144-4ADF-8D1A-016E3CEF9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Bedankt voor jullie aandacht!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217E3-F6DB-4A9B-A435-3E6015F1D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563795" cy="43978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 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07AC932-9E87-4DA4-A4CC-112ACA15D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" y="5739716"/>
            <a:ext cx="12189340" cy="333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292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 voorstellen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Annemijn van der Vaart</a:t>
            </a:r>
          </a:p>
          <a:p>
            <a:pPr lvl="0"/>
            <a:r>
              <a:rPr lang="nl-NL" dirty="0">
                <a:solidFill>
                  <a:prstClr val="black"/>
                </a:solidFill>
              </a:rPr>
              <a:t>Janet Feenstra</a:t>
            </a:r>
          </a:p>
          <a:p>
            <a:pPr lvl="0"/>
            <a:r>
              <a:rPr lang="nl-NL" dirty="0">
                <a:solidFill>
                  <a:prstClr val="black"/>
                </a:solidFill>
              </a:rPr>
              <a:t>Joep Bouwman</a:t>
            </a:r>
          </a:p>
          <a:p>
            <a:pPr lvl="0"/>
            <a:r>
              <a:rPr lang="nl-NL" dirty="0">
                <a:solidFill>
                  <a:prstClr val="black"/>
                </a:solidFill>
              </a:rPr>
              <a:t>Jordy Stevens</a:t>
            </a:r>
          </a:p>
          <a:p>
            <a:pPr lvl="0"/>
            <a:r>
              <a:rPr lang="nl-NL" dirty="0">
                <a:solidFill>
                  <a:prstClr val="black"/>
                </a:solidFill>
              </a:rPr>
              <a:t>Maaike </a:t>
            </a:r>
            <a:r>
              <a:rPr lang="nl-NL" dirty="0" err="1">
                <a:solidFill>
                  <a:prstClr val="black"/>
                </a:solidFill>
              </a:rPr>
              <a:t>Verhoek</a:t>
            </a:r>
            <a:endParaRPr lang="nl-NL" dirty="0">
              <a:solidFill>
                <a:prstClr val="black"/>
              </a:solidFill>
            </a:endParaRPr>
          </a:p>
          <a:p>
            <a:pPr lvl="0"/>
            <a:r>
              <a:rPr lang="nl-NL" dirty="0">
                <a:solidFill>
                  <a:prstClr val="black"/>
                </a:solidFill>
              </a:rPr>
              <a:t>Pieter Algra</a:t>
            </a:r>
          </a:p>
          <a:p>
            <a:pPr lvl="0"/>
            <a:r>
              <a:rPr lang="nl-NL" dirty="0" err="1"/>
              <a:t>Wico</a:t>
            </a:r>
            <a:r>
              <a:rPr lang="nl-NL" dirty="0"/>
              <a:t> Mulder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392" y="1011869"/>
            <a:ext cx="280035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088" y="3179777"/>
            <a:ext cx="246697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5065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575C35-DAED-4004-801B-FD9D54DE5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Storyline deel 1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764C07C-6914-4E77-9A5C-4EE1DB899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We gaan de bezetting van de parkeergarage(s) voorspellen en hopen hiermee factoren te ontdekken die van invloed zijn op de bezetting.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Hiermee kan de gemeente Leeuwarden inzicht krijgen in wanneer een parkeergarage een hoge bezetting zal hebben en daar actie op ondernemen.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568F306-1439-4F4C-91BB-ED2EB7B3C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" y="5739716"/>
            <a:ext cx="12189340" cy="333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92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61367-A619-4839-9A25-8030BC097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Stap</a:t>
            </a:r>
            <a:r>
              <a:rPr lang="en-US" dirty="0"/>
              <a:t> 1: </a:t>
            </a:r>
            <a:r>
              <a:rPr lang="en-US" dirty="0" err="1"/>
              <a:t>Verkenning</a:t>
            </a:r>
            <a:r>
              <a:rPr lang="en-US" dirty="0"/>
              <a:t> van de data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01252-9771-4CB6-940B-2084A7E82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102373" cy="4351338"/>
          </a:xfrm>
        </p:spPr>
        <p:txBody>
          <a:bodyPr>
            <a:normAutofit/>
          </a:bodyPr>
          <a:lstStyle/>
          <a:p>
            <a:r>
              <a:rPr lang="en-US" sz="1800" dirty="0" err="1"/>
              <a:t>Visualisaties</a:t>
            </a:r>
            <a:r>
              <a:rPr lang="en-US" sz="1800" dirty="0"/>
              <a:t> </a:t>
            </a:r>
            <a:r>
              <a:rPr lang="en-US" sz="1800" dirty="0" err="1"/>
              <a:t>gemaakt</a:t>
            </a:r>
            <a:r>
              <a:rPr lang="en-US" sz="1800" dirty="0"/>
              <a:t> in Python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Powerbi</a:t>
            </a:r>
            <a:endParaRPr lang="en-US" sz="1800" dirty="0"/>
          </a:p>
          <a:p>
            <a:r>
              <a:rPr lang="en-US" sz="1800" dirty="0"/>
              <a:t>Data </a:t>
            </a:r>
            <a:r>
              <a:rPr lang="en-US" sz="1800" dirty="0" err="1"/>
              <a:t>klein</a:t>
            </a:r>
            <a:r>
              <a:rPr lang="en-US" sz="1800" dirty="0"/>
              <a:t> </a:t>
            </a:r>
            <a:r>
              <a:rPr lang="en-US" sz="1800" dirty="0" err="1"/>
              <a:t>genoeg</a:t>
            </a:r>
            <a:r>
              <a:rPr lang="en-US" sz="1800" dirty="0"/>
              <a:t> om op laptop </a:t>
            </a:r>
            <a:r>
              <a:rPr lang="en-US" sz="1800" dirty="0" err="1"/>
              <a:t>te</a:t>
            </a:r>
            <a:r>
              <a:rPr lang="en-US" sz="1800" dirty="0"/>
              <a:t> </a:t>
            </a:r>
            <a:r>
              <a:rPr lang="en-US" sz="1800" dirty="0" err="1"/>
              <a:t>verwerken</a:t>
            </a:r>
            <a:r>
              <a:rPr lang="en-US" sz="1800" dirty="0"/>
              <a:t> (</a:t>
            </a:r>
            <a:r>
              <a:rPr lang="en-US" sz="1800" dirty="0" err="1"/>
              <a:t>transformaties</a:t>
            </a:r>
            <a:r>
              <a:rPr lang="en-US" sz="1800" dirty="0"/>
              <a:t>, </a:t>
            </a:r>
            <a:r>
              <a:rPr lang="en-US" sz="1800" dirty="0" err="1"/>
              <a:t>grafieken</a:t>
            </a:r>
            <a:r>
              <a:rPr lang="en-US" sz="1800" dirty="0"/>
              <a:t>)</a:t>
            </a:r>
          </a:p>
          <a:p>
            <a:r>
              <a:rPr lang="en-US" sz="1800" dirty="0" err="1"/>
              <a:t>Donderdag</a:t>
            </a:r>
            <a:r>
              <a:rPr lang="en-US" sz="1800" dirty="0"/>
              <a:t>, </a:t>
            </a:r>
            <a:r>
              <a:rPr lang="en-US" sz="1800" dirty="0" err="1"/>
              <a:t>vrijdag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zaterdag</a:t>
            </a:r>
            <a:r>
              <a:rPr lang="en-US" sz="1800" dirty="0"/>
              <a:t> </a:t>
            </a:r>
            <a:r>
              <a:rPr lang="en-US" sz="1800" dirty="0" err="1"/>
              <a:t>wordt</a:t>
            </a:r>
            <a:r>
              <a:rPr lang="en-US" sz="1800" dirty="0"/>
              <a:t> </a:t>
            </a:r>
            <a:r>
              <a:rPr lang="en-US" sz="1800" dirty="0" err="1"/>
              <a:t>er</a:t>
            </a:r>
            <a:r>
              <a:rPr lang="en-US" sz="1800" dirty="0"/>
              <a:t> </a:t>
            </a:r>
            <a:r>
              <a:rPr lang="en-US" sz="1800" dirty="0" err="1"/>
              <a:t>vaker</a:t>
            </a:r>
            <a:r>
              <a:rPr lang="en-US" sz="1800" dirty="0"/>
              <a:t> </a:t>
            </a:r>
            <a:r>
              <a:rPr lang="en-US" sz="1800" dirty="0" err="1"/>
              <a:t>geparkeerd</a:t>
            </a:r>
            <a:r>
              <a:rPr lang="en-US" sz="1800" dirty="0"/>
              <a:t>.</a:t>
            </a:r>
          </a:p>
          <a:p>
            <a:r>
              <a:rPr lang="en-US" sz="1800" dirty="0"/>
              <a:t>In de </a:t>
            </a:r>
            <a:r>
              <a:rPr lang="en-US" sz="1800" dirty="0" err="1"/>
              <a:t>wintermaanden</a:t>
            </a:r>
            <a:r>
              <a:rPr lang="en-US" sz="1800" dirty="0"/>
              <a:t> </a:t>
            </a:r>
            <a:r>
              <a:rPr lang="en-US" sz="1800" dirty="0" err="1"/>
              <a:t>wordt</a:t>
            </a:r>
            <a:r>
              <a:rPr lang="en-US" sz="1800" dirty="0"/>
              <a:t> </a:t>
            </a:r>
            <a:r>
              <a:rPr lang="en-US" sz="1800" dirty="0" err="1"/>
              <a:t>er</a:t>
            </a:r>
            <a:r>
              <a:rPr lang="en-US" sz="1800" dirty="0"/>
              <a:t> </a:t>
            </a:r>
            <a:r>
              <a:rPr lang="en-US" sz="1800" dirty="0" err="1"/>
              <a:t>ook</a:t>
            </a:r>
            <a:r>
              <a:rPr lang="en-US" sz="1800" dirty="0"/>
              <a:t> </a:t>
            </a:r>
            <a:r>
              <a:rPr lang="en-US" sz="1800" dirty="0" err="1"/>
              <a:t>meer</a:t>
            </a:r>
            <a:r>
              <a:rPr lang="en-US" sz="1800" dirty="0"/>
              <a:t> </a:t>
            </a:r>
            <a:r>
              <a:rPr lang="en-US" sz="1800" dirty="0" err="1"/>
              <a:t>gebruik</a:t>
            </a:r>
            <a:r>
              <a:rPr lang="en-US" sz="1800" dirty="0"/>
              <a:t> </a:t>
            </a:r>
            <a:r>
              <a:rPr lang="en-US" sz="1800" dirty="0" err="1"/>
              <a:t>gemaakt</a:t>
            </a:r>
            <a:r>
              <a:rPr lang="en-US" sz="1800" dirty="0"/>
              <a:t> van de </a:t>
            </a:r>
            <a:r>
              <a:rPr lang="en-US" sz="1800" dirty="0" err="1"/>
              <a:t>parkeergarages</a:t>
            </a:r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x-none" sz="1800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CAD62858-04FD-4A4B-893E-9A01E0E85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" y="5739716"/>
            <a:ext cx="12189340" cy="3333023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55A8695F-9118-4B54-9BE6-DEBB9767A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227" y="1339622"/>
            <a:ext cx="4135607" cy="1841669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E340378B-A319-4FCD-B086-888843B17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2007" y="3303485"/>
            <a:ext cx="4850337" cy="210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4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B181E26-89C4-4A14-92DE-0F4C4B0E948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8AD25DCE-F413-4044-B274-777B4CACA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4640127"/>
            <a:ext cx="8128000" cy="2222500"/>
          </a:xfrm>
          <a:prstGeom prst="rect">
            <a:avLst/>
          </a:prstGeom>
        </p:spPr>
      </p:pic>
      <p:sp>
        <p:nvSpPr>
          <p:cNvPr id="14" name="Freeform 37">
            <a:extLst>
              <a:ext uri="{FF2B5EF4-FFF2-40B4-BE49-F238E27FC236}">
                <a16:creationId xmlns:a16="http://schemas.microsoft.com/office/drawing/2014/main" id="{13958066-7CBD-4B89-8F46-614C4F28BCF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691641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7575C35-DAED-4004-801B-FD9D54DE5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nl-NL">
                <a:solidFill>
                  <a:schemeClr val="bg1"/>
                </a:solidFill>
              </a:rPr>
              <a:t>Opvallende zaken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764C07C-6914-4E77-9A5C-4EE1DB899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5097779" cy="4065986"/>
          </a:xfrm>
        </p:spPr>
        <p:txBody>
          <a:bodyPr anchor="t">
            <a:normAutofit fontScale="92500" lnSpcReduction="10000"/>
          </a:bodyPr>
          <a:lstStyle/>
          <a:p>
            <a:r>
              <a:rPr lang="nl-NL" sz="1700" dirty="0"/>
              <a:t>Zo’n 3% van alle transacties heeft geen einddatum. Bij de </a:t>
            </a:r>
            <a:r>
              <a:rPr lang="nl-NL" sz="1700" dirty="0" err="1"/>
              <a:t>Klanderij</a:t>
            </a:r>
            <a:r>
              <a:rPr lang="nl-NL" sz="1700" dirty="0"/>
              <a:t> heeft zelfs bijna 6% geen einddatum. Zijn dit ook niet betalers? Dit gaat om bijna 100.000 transacties en dus ook veel geld. Fraudeurs of staan de poortjes open?</a:t>
            </a:r>
          </a:p>
          <a:p>
            <a:pPr marL="0" indent="0">
              <a:buNone/>
            </a:pPr>
            <a:r>
              <a:rPr lang="nl-NL" sz="1700" dirty="0"/>
              <a:t>Advies: onderzoek de oorzaak</a:t>
            </a:r>
          </a:p>
          <a:p>
            <a:endParaRPr lang="nl-NL" sz="1700" dirty="0"/>
          </a:p>
          <a:p>
            <a:r>
              <a:rPr lang="nl-NL" sz="1700" dirty="0"/>
              <a:t>Parkeerders zijn niet te herkennen. </a:t>
            </a:r>
          </a:p>
          <a:p>
            <a:pPr marL="0" indent="0">
              <a:buNone/>
            </a:pPr>
            <a:r>
              <a:rPr lang="nl-NL" sz="1700" dirty="0"/>
              <a:t>Advies : breidt data uit  met kenteken (geanonimiseerd), zo kun je terugkerende parkeerders herkennen.</a:t>
            </a:r>
          </a:p>
          <a:p>
            <a:endParaRPr lang="nl-NL" sz="1700" dirty="0"/>
          </a:p>
          <a:p>
            <a:r>
              <a:rPr lang="nl-NL" sz="1700" dirty="0"/>
              <a:t>Combineren van wifidata met parkeerdata is lastig. </a:t>
            </a:r>
          </a:p>
          <a:p>
            <a:pPr marL="0" indent="0">
              <a:buNone/>
            </a:pPr>
            <a:r>
              <a:rPr lang="nl-NL" sz="1700" dirty="0"/>
              <a:t>Advies: Koppelen parkeerders aan wifipunten, waar gaan parkeerders heen. Welke locaties in de stad worden vaak met welke parkeergarage samen bezocht.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D11EFA56-833B-41E4-8028-6C0772225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506" y="1872577"/>
            <a:ext cx="428625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16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A8A52B7-E9D5-43F3-9996-A1D2BC685D41}"/>
              </a:ext>
            </a:extLst>
          </p:cNvPr>
          <p:cNvGrpSpPr/>
          <p:nvPr/>
        </p:nvGrpSpPr>
        <p:grpSpPr>
          <a:xfrm>
            <a:off x="8049346" y="2853878"/>
            <a:ext cx="2578993" cy="2578993"/>
            <a:chOff x="8916126" y="3647890"/>
            <a:chExt cx="2578993" cy="257899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1D2EB6B-0C7A-490F-96E7-4F3C71B45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6126" y="3647890"/>
              <a:ext cx="2578993" cy="257899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E10597A-2028-40F8-A971-EB0A97C92342}"/>
                </a:ext>
              </a:extLst>
            </p:cNvPr>
            <p:cNvSpPr/>
            <p:nvPr/>
          </p:nvSpPr>
          <p:spPr>
            <a:xfrm rot="402073">
              <a:off x="9058275" y="3724275"/>
              <a:ext cx="2362200" cy="5810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42D7CF3-3CCA-4AC5-AFA5-CBF45257C59D}"/>
                </a:ext>
              </a:extLst>
            </p:cNvPr>
            <p:cNvSpPr/>
            <p:nvPr/>
          </p:nvSpPr>
          <p:spPr>
            <a:xfrm rot="5578332">
              <a:off x="10441943" y="4854438"/>
              <a:ext cx="1472349" cy="2753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6A396BC-21E6-4F23-A60B-6AF01E005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Stap</a:t>
            </a:r>
            <a:r>
              <a:rPr lang="en-US" dirty="0"/>
              <a:t> 2: Data </a:t>
            </a:r>
            <a:r>
              <a:rPr lang="en-US" dirty="0" err="1"/>
              <a:t>voorbereiding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43722-C431-4DEA-A617-9CAF91F9B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077" y="1486328"/>
            <a:ext cx="5254691" cy="2018587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Focus op </a:t>
            </a:r>
            <a:r>
              <a:rPr lang="en-US" sz="1800" dirty="0" err="1"/>
              <a:t>parkeerdata</a:t>
            </a:r>
            <a:endParaRPr lang="en-US" sz="1800" dirty="0"/>
          </a:p>
          <a:p>
            <a:r>
              <a:rPr lang="en-US" sz="1800" dirty="0" err="1"/>
              <a:t>Groeperen</a:t>
            </a:r>
            <a:r>
              <a:rPr lang="en-US" sz="1800" dirty="0"/>
              <a:t> en </a:t>
            </a:r>
            <a:r>
              <a:rPr lang="en-US" sz="1800" dirty="0" err="1"/>
              <a:t>visualiseren</a:t>
            </a:r>
            <a:endParaRPr lang="en-US" sz="1800" dirty="0"/>
          </a:p>
          <a:p>
            <a:r>
              <a:rPr lang="en-US" sz="1800" dirty="0" err="1"/>
              <a:t>Verwijder</a:t>
            </a:r>
            <a:r>
              <a:rPr lang="en-US" sz="1800" dirty="0"/>
              <a:t> de NA’s , </a:t>
            </a:r>
            <a:r>
              <a:rPr lang="en-US" sz="1800" dirty="0" err="1"/>
              <a:t>samenvoegen</a:t>
            </a:r>
            <a:r>
              <a:rPr lang="en-US" sz="1800" dirty="0"/>
              <a:t> </a:t>
            </a:r>
            <a:r>
              <a:rPr lang="en-US" sz="1800" dirty="0" err="1"/>
              <a:t>databronnen</a:t>
            </a:r>
            <a:r>
              <a:rPr lang="en-US" sz="1800" dirty="0"/>
              <a:t> </a:t>
            </a:r>
            <a:r>
              <a:rPr lang="en-US" sz="1800" dirty="0" err="1"/>
              <a:t>weer</a:t>
            </a:r>
            <a:r>
              <a:rPr lang="en-US" sz="1800" dirty="0"/>
              <a:t> en </a:t>
            </a:r>
            <a:r>
              <a:rPr lang="en-US" sz="1800" dirty="0" err="1"/>
              <a:t>evenementen</a:t>
            </a:r>
            <a:endParaRPr lang="en-US" sz="1800" dirty="0"/>
          </a:p>
          <a:p>
            <a:r>
              <a:rPr lang="en-US" sz="1800" dirty="0" err="1"/>
              <a:t>Bereken</a:t>
            </a:r>
            <a:r>
              <a:rPr lang="en-US" sz="1800" dirty="0"/>
              <a:t> de </a:t>
            </a:r>
            <a:r>
              <a:rPr lang="en-US" sz="1800" dirty="0" err="1"/>
              <a:t>bezetting</a:t>
            </a:r>
            <a:r>
              <a:rPr lang="en-US" sz="1800" dirty="0"/>
              <a:t>  van de </a:t>
            </a:r>
            <a:r>
              <a:rPr lang="en-US" sz="1800" dirty="0" err="1"/>
              <a:t>parkeergarage</a:t>
            </a:r>
            <a:r>
              <a:rPr lang="en-US" sz="1800" dirty="0"/>
              <a:t> per </a:t>
            </a:r>
            <a:r>
              <a:rPr lang="en-US" sz="1800" dirty="0" err="1"/>
              <a:t>uur</a:t>
            </a:r>
            <a:endParaRPr lang="en-US" sz="1800" dirty="0"/>
          </a:p>
          <a:p>
            <a:r>
              <a:rPr lang="en-US" sz="1800" dirty="0" err="1"/>
              <a:t>groepen</a:t>
            </a:r>
            <a:r>
              <a:rPr lang="en-US" sz="1800" dirty="0"/>
              <a:t>: ‘</a:t>
            </a:r>
            <a:r>
              <a:rPr lang="en-US" sz="1800" dirty="0" err="1"/>
              <a:t>leeg</a:t>
            </a:r>
            <a:r>
              <a:rPr lang="en-US" sz="1800" dirty="0"/>
              <a:t>’  ‘</a:t>
            </a:r>
            <a:r>
              <a:rPr lang="en-US" sz="1800" dirty="0" err="1"/>
              <a:t>halfvol</a:t>
            </a:r>
            <a:r>
              <a:rPr lang="en-US" sz="1800" dirty="0"/>
              <a:t>’ ‘</a:t>
            </a:r>
            <a:r>
              <a:rPr lang="en-US" sz="1800" dirty="0" err="1"/>
              <a:t>vol</a:t>
            </a:r>
            <a:r>
              <a:rPr lang="en-US" sz="1800" dirty="0"/>
              <a:t>’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9165B8-DD4A-4A5A-B234-B2B9B5B54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53" y="3979147"/>
            <a:ext cx="6781800" cy="1807846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DB380408-2856-4D82-B8E5-5FE8CFC083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" y="5739716"/>
            <a:ext cx="12189340" cy="33330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0026FBF-DDAA-43D3-880A-15F0EFD00AE5}"/>
              </a:ext>
            </a:extLst>
          </p:cNvPr>
          <p:cNvSpPr/>
          <p:nvPr/>
        </p:nvSpPr>
        <p:spPr>
          <a:xfrm>
            <a:off x="2238375" y="3871846"/>
            <a:ext cx="3381375" cy="271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842B9F-5B79-4D7F-AE8A-98B5C7AC11DD}"/>
              </a:ext>
            </a:extLst>
          </p:cNvPr>
          <p:cNvSpPr txBox="1"/>
          <p:nvPr/>
        </p:nvSpPr>
        <p:spPr>
          <a:xfrm>
            <a:off x="2333625" y="3871846"/>
            <a:ext cx="289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Bezetting</a:t>
            </a:r>
            <a:r>
              <a:rPr lang="en-US" dirty="0"/>
              <a:t> per </a:t>
            </a:r>
            <a:r>
              <a:rPr lang="en-US" dirty="0" err="1"/>
              <a:t>dag</a:t>
            </a:r>
            <a:r>
              <a:rPr lang="en-US" dirty="0"/>
              <a:t> “</a:t>
            </a:r>
            <a:r>
              <a:rPr lang="en-US" dirty="0" err="1"/>
              <a:t>Klanderij</a:t>
            </a:r>
            <a:r>
              <a:rPr lang="en-US" dirty="0"/>
              <a:t>”</a:t>
            </a:r>
            <a:endParaRPr lang="en-NL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3B2991E-F757-4FEF-801D-6FF6D03618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704" y="1319044"/>
            <a:ext cx="5746882" cy="213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84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C8ED1-9185-489B-8C63-958CD782C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Stap</a:t>
            </a:r>
            <a:r>
              <a:rPr lang="en-US" dirty="0"/>
              <a:t> 3: Random Forest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988A2-1EC8-446B-BED4-8AADE667B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 is </a:t>
            </a:r>
            <a:r>
              <a:rPr lang="en-US" dirty="0" err="1"/>
              <a:t>dat</a:t>
            </a:r>
            <a:r>
              <a:rPr lang="en-US" dirty="0"/>
              <a:t>?</a:t>
            </a:r>
          </a:p>
          <a:p>
            <a:r>
              <a:rPr lang="en-US" dirty="0" err="1"/>
              <a:t>Eerst</a:t>
            </a:r>
            <a:r>
              <a:rPr lang="en-US" dirty="0"/>
              <a:t> </a:t>
            </a:r>
            <a:r>
              <a:rPr lang="en-US" dirty="0" err="1"/>
              <a:t>gekeken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‘</a:t>
            </a:r>
            <a:r>
              <a:rPr lang="en-US" dirty="0" err="1"/>
              <a:t>vol</a:t>
            </a:r>
            <a:r>
              <a:rPr lang="en-US" dirty="0"/>
              <a:t>’, ‘half </a:t>
            </a:r>
            <a:r>
              <a:rPr lang="en-US" dirty="0" err="1"/>
              <a:t>vol</a:t>
            </a:r>
            <a:r>
              <a:rPr lang="en-US" dirty="0"/>
              <a:t>’, ‘</a:t>
            </a:r>
            <a:r>
              <a:rPr lang="en-US" dirty="0" err="1"/>
              <a:t>leeg</a:t>
            </a:r>
            <a:r>
              <a:rPr lang="en-US" dirty="0"/>
              <a:t>’</a:t>
            </a:r>
          </a:p>
          <a:p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elke</a:t>
            </a:r>
            <a:r>
              <a:rPr lang="en-US" dirty="0"/>
              <a:t> garage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classificatiemodel</a:t>
            </a:r>
            <a:r>
              <a:rPr lang="en-US" dirty="0"/>
              <a:t> </a:t>
            </a:r>
          </a:p>
          <a:p>
            <a:r>
              <a:rPr lang="en-US" dirty="0" err="1"/>
              <a:t>Waarom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 we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algoritme</a:t>
            </a:r>
            <a:r>
              <a:rPr lang="en-US" dirty="0"/>
              <a:t> </a:t>
            </a:r>
            <a:r>
              <a:rPr lang="en-US" dirty="0" err="1"/>
              <a:t>gekozen</a:t>
            </a:r>
            <a:endParaRPr lang="en-US" dirty="0"/>
          </a:p>
          <a:p>
            <a:endParaRPr lang="en-US" dirty="0"/>
          </a:p>
          <a:p>
            <a:endParaRPr lang="x-non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A64338F-AAC4-4935-958E-64F8E3751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" y="5739716"/>
            <a:ext cx="12189340" cy="33330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BDEB68-3E59-4788-81F3-4FF4809CD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558" y="793765"/>
            <a:ext cx="3553313" cy="25258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C4E8F2C-E285-4EEB-BEFB-1072E02969B7}"/>
              </a:ext>
            </a:extLst>
          </p:cNvPr>
          <p:cNvSpPr/>
          <p:nvPr/>
        </p:nvSpPr>
        <p:spPr>
          <a:xfrm>
            <a:off x="8256961" y="711338"/>
            <a:ext cx="3381375" cy="3649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F8A16F-DC52-4EAA-843F-875C4B5DD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3712" y="3611985"/>
            <a:ext cx="1767352" cy="1937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3B6787-DC0A-4964-B952-5E113F71771B}"/>
              </a:ext>
            </a:extLst>
          </p:cNvPr>
          <p:cNvSpPr txBox="1"/>
          <p:nvPr/>
        </p:nvSpPr>
        <p:spPr>
          <a:xfrm>
            <a:off x="10651297" y="3776059"/>
            <a:ext cx="139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data</a:t>
            </a:r>
            <a:endParaRPr lang="x-non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C2A443-7B83-4708-9533-715779D56E8A}"/>
              </a:ext>
            </a:extLst>
          </p:cNvPr>
          <p:cNvSpPr txBox="1"/>
          <p:nvPr/>
        </p:nvSpPr>
        <p:spPr>
          <a:xfrm>
            <a:off x="10691064" y="4913902"/>
            <a:ext cx="1023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data</a:t>
            </a:r>
            <a:endParaRPr lang="x-none" dirty="0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F89DC331-1BD0-473A-B3DC-0EBC863B0D18}"/>
              </a:ext>
            </a:extLst>
          </p:cNvPr>
          <p:cNvSpPr/>
          <p:nvPr/>
        </p:nvSpPr>
        <p:spPr>
          <a:xfrm>
            <a:off x="8439150" y="3513786"/>
            <a:ext cx="798887" cy="59704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F44A36-5FED-4886-ABD8-A4AC47512314}"/>
              </a:ext>
            </a:extLst>
          </p:cNvPr>
          <p:cNvSpPr/>
          <p:nvPr/>
        </p:nvSpPr>
        <p:spPr>
          <a:xfrm>
            <a:off x="8923712" y="4823927"/>
            <a:ext cx="1767352" cy="726033"/>
          </a:xfrm>
          <a:prstGeom prst="rect">
            <a:avLst/>
          </a:prstGeom>
          <a:solidFill>
            <a:schemeClr val="accent1">
              <a:alpha val="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80155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3AC8CA-2E8A-4DAA-9EE8-4B722ACF4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8565"/>
          </a:xfrm>
        </p:spPr>
        <p:txBody>
          <a:bodyPr>
            <a:noAutofit/>
          </a:bodyPr>
          <a:lstStyle/>
          <a:p>
            <a:r>
              <a:rPr lang="nl-NL" sz="2800" dirty="0"/>
              <a:t>Eerste resultaten classificatie modellen ‘ vol, </a:t>
            </a:r>
            <a:r>
              <a:rPr lang="nl-NL" sz="2800" dirty="0" err="1"/>
              <a:t>half-vol</a:t>
            </a:r>
            <a:r>
              <a:rPr lang="nl-NL" sz="2800" dirty="0"/>
              <a:t>,  leeg’ 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577EAB8-5F9A-44F2-8F9B-8D4AADC49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" y="5739716"/>
            <a:ext cx="12189340" cy="3333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6C4414-8B18-4DA5-80D1-F0FF5627F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772" y="1143000"/>
            <a:ext cx="7538455" cy="413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078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13A50-664B-42F1-8F2D-F6297ABBE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Conclusie</a:t>
            </a:r>
            <a:endParaRPr lang="en-NL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7836DBCF-9049-4282-AB31-5A7D303E247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We kunnen de bezetting van de parkeergarage(s) voorspellen en hebben een eerste indruk van de factoren die van invloed zijn op de bezetting.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nl-NL" dirty="0"/>
              <a:t> Inzicht in (verwachte) bezetting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nl-NL" dirty="0"/>
              <a:t> Eventueel betere modellen maken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Maar…</a:t>
            </a:r>
          </a:p>
        </p:txBody>
      </p:sp>
      <p:pic>
        <p:nvPicPr>
          <p:cNvPr id="3" name="im_all_visit_garage_july7">
            <a:hlinkClick r:id="" action="ppaction://media"/>
            <a:extLst>
              <a:ext uri="{FF2B5EF4-FFF2-40B4-BE49-F238E27FC236}">
                <a16:creationId xmlns:a16="http://schemas.microsoft.com/office/drawing/2014/main" id="{0AE7B96D-2D29-4B45-97E0-1B949048A4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63273" y="3593959"/>
            <a:ext cx="4103105" cy="273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97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3945</TotalTime>
  <Words>406</Words>
  <Application>Microsoft Office PowerPoint</Application>
  <PresentationFormat>Widescreen</PresentationFormat>
  <Paragraphs>67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Office Theme</vt:lpstr>
      <vt:lpstr>Eigenwize Parkeargaraazjes</vt:lpstr>
      <vt:lpstr>Even voorstellen</vt:lpstr>
      <vt:lpstr>Storyline deel 1</vt:lpstr>
      <vt:lpstr>Stap 1: Verkenning van de data</vt:lpstr>
      <vt:lpstr>Opvallende zaken</vt:lpstr>
      <vt:lpstr>Stap 2: Data voorbereiding</vt:lpstr>
      <vt:lpstr>Stap 3: Random Forest</vt:lpstr>
      <vt:lpstr>Eerste resultaten classificatie modellen ‘ vol, half-vol,  leeg’ </vt:lpstr>
      <vt:lpstr>Conclusie</vt:lpstr>
      <vt:lpstr>Storyline deel 2 (vooruitkijken)</vt:lpstr>
      <vt:lpstr>Waarom</vt:lpstr>
      <vt:lpstr>PowerPoint Presentation</vt:lpstr>
      <vt:lpstr>Bedankt voor jullie aandacht!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Talking Parking Places</dc:title>
  <dc:creator>Mulder, Wico</dc:creator>
  <cp:lastModifiedBy>Verhoek, Maaike</cp:lastModifiedBy>
  <cp:revision>50</cp:revision>
  <dcterms:created xsi:type="dcterms:W3CDTF">2018-06-21T07:33:32Z</dcterms:created>
  <dcterms:modified xsi:type="dcterms:W3CDTF">2018-07-02T18:15:41Z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2dc6f62-bb58-4b94-b6ca-9af54699d31b_Enabled">
    <vt:lpwstr>True</vt:lpwstr>
  </property>
  <property fmtid="{D5CDD505-2E9C-101B-9397-08002B2CF9AE}" pid="3" name="MSIP_Label_d2dc6f62-bb58-4b94-b6ca-9af54699d31b_SiteId">
    <vt:lpwstr>00000000-0000-0000-0000-000000000000</vt:lpwstr>
  </property>
  <property fmtid="{D5CDD505-2E9C-101B-9397-08002B2CF9AE}" pid="4" name="MSIP_Label_d2dc6f62-bb58-4b94-b6ca-9af54699d31b_Owner">
    <vt:lpwstr>wico.mulder@kpn.com</vt:lpwstr>
  </property>
  <property fmtid="{D5CDD505-2E9C-101B-9397-08002B2CF9AE}" pid="5" name="MSIP_Label_d2dc6f62-bb58-4b94-b6ca-9af54699d31b_SetDate">
    <vt:lpwstr>2018-06-21T07:57:05.1078640Z</vt:lpwstr>
  </property>
  <property fmtid="{D5CDD505-2E9C-101B-9397-08002B2CF9AE}" pid="6" name="MSIP_Label_d2dc6f62-bb58-4b94-b6ca-9af54699d31b_Name">
    <vt:lpwstr>Intern gebruik</vt:lpwstr>
  </property>
  <property fmtid="{D5CDD505-2E9C-101B-9397-08002B2CF9AE}" pid="7" name="MSIP_Label_d2dc6f62-bb58-4b94-b6ca-9af54699d31b_Application">
    <vt:lpwstr>Microsoft Azure Information Protection</vt:lpwstr>
  </property>
  <property fmtid="{D5CDD505-2E9C-101B-9397-08002B2CF9AE}" pid="8" name="MSIP_Label_d2dc6f62-bb58-4b94-b6ca-9af54699d31b_Extended_MSFT_Method">
    <vt:lpwstr>Automatic</vt:lpwstr>
  </property>
  <property fmtid="{D5CDD505-2E9C-101B-9397-08002B2CF9AE}" pid="9" name="Sensitivity">
    <vt:lpwstr>Intern gebruik</vt:lpwstr>
  </property>
</Properties>
</file>